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18"/>
  </p:notesMasterIdLst>
  <p:handoutMasterIdLst>
    <p:handoutMasterId r:id="rId19"/>
  </p:handoutMasterIdLst>
  <p:sldIdLst>
    <p:sldId id="295" r:id="rId3"/>
    <p:sldId id="320" r:id="rId4"/>
    <p:sldId id="275" r:id="rId5"/>
    <p:sldId id="322" r:id="rId6"/>
    <p:sldId id="317" r:id="rId7"/>
    <p:sldId id="276" r:id="rId8"/>
    <p:sldId id="318" r:id="rId9"/>
    <p:sldId id="300" r:id="rId10"/>
    <p:sldId id="314" r:id="rId11"/>
    <p:sldId id="301" r:id="rId12"/>
    <p:sldId id="315" r:id="rId13"/>
    <p:sldId id="316" r:id="rId14"/>
    <p:sldId id="321" r:id="rId15"/>
    <p:sldId id="298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200"/>
    <a:srgbClr val="176DAD"/>
    <a:srgbClr val="0D78C9"/>
    <a:srgbClr val="024C84"/>
    <a:srgbClr val="4D4E44"/>
    <a:srgbClr val="176338"/>
    <a:srgbClr val="0F5D3F"/>
    <a:srgbClr val="ABC8D1"/>
    <a:srgbClr val="1B3049"/>
    <a:srgbClr val="5D3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480" autoAdjust="0"/>
    <p:restoredTop sz="95982" autoAdjust="0"/>
  </p:normalViewPr>
  <p:slideViewPr>
    <p:cSldViewPr>
      <p:cViewPr>
        <p:scale>
          <a:sx n="99" d="100"/>
          <a:sy n="99" d="100"/>
        </p:scale>
        <p:origin x="1952" y="448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3/21/16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people use yelp?</a:t>
            </a:r>
          </a:p>
          <a:p>
            <a:r>
              <a:rPr lang="en-US" dirty="0" smtClean="0"/>
              <a:t>How many read reviews?</a:t>
            </a:r>
          </a:p>
          <a:p>
            <a:r>
              <a:rPr lang="en-US" dirty="0" smtClean="0"/>
              <a:t>How many write reviews?</a:t>
            </a:r>
          </a:p>
          <a:p>
            <a:endParaRPr lang="en-US" dirty="0" smtClean="0"/>
          </a:p>
          <a:p>
            <a:r>
              <a:rPr lang="en-US" dirty="0" smtClean="0"/>
              <a:t>We’ll walk through what</a:t>
            </a:r>
            <a:r>
              <a:rPr lang="en-US" baseline="0" dirty="0" smtClean="0"/>
              <a:t> attributes increase the probability of receiving higher stars for a business and what attributes increase the chance of a user getting more fans.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1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people use yelp?</a:t>
            </a:r>
          </a:p>
          <a:p>
            <a:r>
              <a:rPr lang="en-US" dirty="0" smtClean="0"/>
              <a:t>How many read reviews?</a:t>
            </a:r>
          </a:p>
          <a:p>
            <a:r>
              <a:rPr lang="en-US" dirty="0" smtClean="0"/>
              <a:t>How many write reviews?</a:t>
            </a:r>
          </a:p>
          <a:p>
            <a:endParaRPr lang="en-US" dirty="0" smtClean="0"/>
          </a:p>
          <a:p>
            <a:r>
              <a:rPr lang="en-US" dirty="0" smtClean="0"/>
              <a:t>We’ll walk through what</a:t>
            </a:r>
            <a:r>
              <a:rPr lang="en-US" baseline="0" dirty="0" smtClean="0"/>
              <a:t> attributes increase the probability of receiving higher stars for a business and what attributes increase the chance of a user getting more fans.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1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Converted from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8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Converted from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82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Converted from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82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1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Dependent variables: fans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 variables: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review_count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average_stars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frequency of review (the number of the reviews per year)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three independent variables are statistically significant to dependent variables.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Frequency_of_review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negative correlated with number of fans while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review_count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 stars are both positively correlated with the number of fans.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to say, while holding everything else constant, the more review the user writes, the more the number of fans the user will have.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while holding everything else constant, the higher the average stars, the more the number of fans the user will have.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frequency_of_review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negatively related to the fans, that is to say, while holding everything else constant, the more frequent the user write a review, the less the number of the fans the user will have.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behave differently. Someone who has been a user for a shorter period (2 years) could write the same number of reviews as the one that has been a user for a longer period (5 years). The former might just write reviews too frequently, so their reviews might have a lower quality. And that might be a reason that they has smaller number of fans than the one that write the review less frequently.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3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1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2015 The MathWorks, Inc.</a:t>
            </a:r>
            <a:endParaRPr lang="en-US" sz="1003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6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2532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9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0127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09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02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8365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0037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30945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7809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1" cap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Section Header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0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 smtClean="0"/>
              <a:t>Click to add b</a:t>
            </a:r>
            <a:r>
              <a:rPr lang="en-US" sz="1805" dirty="0" smtClean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1" baseline="0"/>
            </a:lvl1pPr>
          </a:lstStyle>
          <a:p>
            <a:pPr lvl="0"/>
            <a:r>
              <a:rPr lang="en-US" dirty="0" smtClean="0"/>
              <a:t>Click to add headline</a:t>
            </a:r>
            <a:r>
              <a:rPr lang="en-US" sz="2005" b="1" dirty="0" smtClean="0">
                <a:solidFill>
                  <a:prstClr val="black"/>
                </a:solidFill>
              </a:rPr>
              <a:t> providing value of feature</a:t>
            </a:r>
            <a:endParaRPr lang="en-US" dirty="0" smtClean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 smtClean="0"/>
              <a:t>Click to add </a:t>
            </a:r>
            <a:r>
              <a:rPr lang="en-US" sz="1604" dirty="0" err="1" smtClean="0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 smtClean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1" cap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Section Header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1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1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8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2015 The MathWorks, Inc.</a:t>
            </a:r>
            <a:endParaRPr lang="en-US" sz="1003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21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1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BDECE-BA13-4BB9-B977-9AC67C34B111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98CAB-DC07-4528-A188-ECBF6F068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7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.png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.facebook.com/l.php?u=https://www.yelp.com/dataset_challenge&amp;h=MAQH5Jbvp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50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C00000"/>
                </a:solidFill>
              </a:rPr>
              <a:t> </a:t>
            </a:r>
            <a:r>
              <a:rPr lang="en-US" sz="4800" b="1" smtClean="0">
                <a:solidFill>
                  <a:srgbClr val="C00000"/>
                </a:solidFill>
              </a:rPr>
              <a:t>          </a:t>
            </a:r>
            <a:r>
              <a:rPr lang="en-US" sz="4800" b="1" smtClean="0">
                <a:solidFill>
                  <a:srgbClr val="C00000"/>
                </a:solidFill>
              </a:rPr>
              <a:t>Yelp </a:t>
            </a:r>
            <a:r>
              <a:rPr lang="en-US" sz="4800" b="1" dirty="0" smtClean="0">
                <a:solidFill>
                  <a:srgbClr val="C00000"/>
                </a:solidFill>
              </a:rPr>
              <a:t>Data Analysis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9635"/>
            <a:ext cx="10515600" cy="3997327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09214">
            <a:off x="6664257" y="1977269"/>
            <a:ext cx="5311018" cy="468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8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228600" y="647700"/>
            <a:ext cx="1120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User Reviews - Word Clouds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43800" y="2133600"/>
            <a:ext cx="2485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Bigram – Positive words</a:t>
            </a:r>
            <a:endParaRPr lang="en-US" sz="2400" b="1" dirty="0"/>
          </a:p>
        </p:txBody>
      </p:sp>
      <p:pic>
        <p:nvPicPr>
          <p:cNvPr id="3" name="Picture 2" descr="Screen Shot 2016-03-15 at 5.1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95600"/>
            <a:ext cx="5638800" cy="3290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2819400"/>
            <a:ext cx="3505200" cy="3505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7800" y="2133600"/>
            <a:ext cx="2726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Unigram – Negative words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842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For a business, we look for similar nearby business to find out what advantages they have which helps out business to improve its competitiveness.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Factors to find Competitors:</a:t>
            </a:r>
            <a:r>
              <a:rPr lang="en-US" dirty="0" smtClean="0"/>
              <a:t>-</a:t>
            </a:r>
          </a:p>
          <a:p>
            <a:pPr lvl="1"/>
            <a:r>
              <a:rPr lang="en-US" dirty="0" smtClean="0"/>
              <a:t>Geo </a:t>
            </a:r>
            <a:r>
              <a:rPr lang="en-US" dirty="0"/>
              <a:t>location </a:t>
            </a:r>
          </a:p>
          <a:p>
            <a:pPr lvl="1"/>
            <a:r>
              <a:rPr lang="en-US" dirty="0" smtClean="0"/>
              <a:t>Categories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E.g. – </a:t>
            </a:r>
          </a:p>
          <a:p>
            <a:pPr marL="0" indent="0">
              <a:buNone/>
            </a:pPr>
            <a:r>
              <a:rPr lang="en-US" dirty="0" smtClean="0"/>
              <a:t>Business – </a:t>
            </a:r>
            <a:r>
              <a:rPr lang="en-US" dirty="0" err="1" smtClean="0"/>
              <a:t>Qdoba</a:t>
            </a:r>
            <a:r>
              <a:rPr lang="en-US" dirty="0" smtClean="0"/>
              <a:t> 		Category – Mexican</a:t>
            </a:r>
          </a:p>
          <a:p>
            <a:pPr marL="0" indent="0">
              <a:buNone/>
            </a:pPr>
            <a:r>
              <a:rPr lang="en-US" dirty="0" smtClean="0"/>
              <a:t>Competitor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Name  	 	Distance	Rating		Advantage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Border Café</a:t>
            </a:r>
            <a:r>
              <a:rPr lang="en-US" dirty="0"/>
              <a:t>	4</a:t>
            </a:r>
            <a:r>
              <a:rPr lang="en-US" dirty="0" smtClean="0"/>
              <a:t> miles	 </a:t>
            </a:r>
            <a:r>
              <a:rPr lang="en-US" dirty="0"/>
              <a:t> </a:t>
            </a:r>
            <a:r>
              <a:rPr lang="en-US" dirty="0" smtClean="0"/>
              <a:t>            4 stars		unlimited tacos, cheap food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	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Second Task </a:t>
            </a:r>
            <a:r>
              <a:rPr lang="en-US" sz="4000" b="1" dirty="0">
                <a:solidFill>
                  <a:srgbClr val="C00000"/>
                </a:solidFill>
              </a:rPr>
              <a:t>- Finding Business Competitors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 smtClean="0"/>
              <a:t>Depending on a user’s records (</a:t>
            </a:r>
            <a:r>
              <a:rPr lang="en-US" i="1" dirty="0" err="1" smtClean="0"/>
              <a:t>review_count</a:t>
            </a:r>
            <a:r>
              <a:rPr lang="en-US" i="1" dirty="0" smtClean="0"/>
              <a:t>, votes, </a:t>
            </a:r>
            <a:r>
              <a:rPr lang="en-US" i="1" dirty="0" err="1" smtClean="0"/>
              <a:t>etc</a:t>
            </a:r>
            <a:r>
              <a:rPr lang="en-US" i="1" dirty="0" smtClean="0"/>
              <a:t>), we predict his/her preferences and recommend restaurants to him/her.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 smtClean="0"/>
              <a:t>User Preferences Analysis</a:t>
            </a:r>
          </a:p>
          <a:p>
            <a:pPr marL="0" indent="0">
              <a:buNone/>
            </a:pPr>
            <a:r>
              <a:rPr lang="en-US" sz="2000" dirty="0" smtClean="0"/>
              <a:t>Analyze dataset and get most important </a:t>
            </a:r>
            <a:r>
              <a:rPr lang="en-US" sz="2000" smtClean="0"/>
              <a:t>parameters.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400" b="1" dirty="0" smtClean="0"/>
              <a:t>Restaurants Search</a:t>
            </a:r>
          </a:p>
          <a:p>
            <a:pPr marL="0" indent="0">
              <a:buNone/>
            </a:pPr>
            <a:r>
              <a:rPr lang="en-US" sz="2000" dirty="0" smtClean="0"/>
              <a:t>Using machine learning algorithm, predict restaurants users may like.</a:t>
            </a:r>
          </a:p>
          <a:p>
            <a:pPr marL="0" indent="0">
              <a:buNone/>
            </a:pPr>
            <a:r>
              <a:rPr lang="en-US" sz="2000" dirty="0" smtClean="0"/>
              <a:t>methods:-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collaborative filtering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Logistic regression, </a:t>
            </a:r>
            <a:r>
              <a:rPr lang="en-US" sz="2000" dirty="0" err="1" smtClean="0"/>
              <a:t>etc</a:t>
            </a:r>
            <a:endParaRPr lang="en-US" sz="2000" dirty="0" smtClean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Third </a:t>
            </a:r>
            <a:r>
              <a:rPr lang="en-US" sz="4000" b="1" dirty="0" smtClean="0">
                <a:solidFill>
                  <a:srgbClr val="C00000"/>
                </a:solidFill>
              </a:rPr>
              <a:t>Task(optional) </a:t>
            </a:r>
            <a:r>
              <a:rPr lang="en-US" sz="4000" b="1" dirty="0">
                <a:solidFill>
                  <a:srgbClr val="C00000"/>
                </a:solidFill>
              </a:rPr>
              <a:t>- Recommending Restaurants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Parse </a:t>
            </a:r>
            <a:r>
              <a:rPr lang="en-US" altLang="zh-CN" sz="2000" dirty="0" smtClean="0"/>
              <a:t>users, business and reviews(</a:t>
            </a:r>
            <a:r>
              <a:rPr lang="en-US" altLang="zh-CN" sz="2000" dirty="0"/>
              <a:t>JSON format)</a:t>
            </a:r>
          </a:p>
          <a:p>
            <a:r>
              <a:rPr lang="en-US" altLang="zh-CN" sz="2000" dirty="0" smtClean="0"/>
              <a:t>Clean and Break </a:t>
            </a:r>
            <a:r>
              <a:rPr lang="en-US" altLang="zh-CN" sz="2000" dirty="0"/>
              <a:t>down the reviews in to words</a:t>
            </a:r>
          </a:p>
          <a:p>
            <a:r>
              <a:rPr lang="en-US" altLang="zh-CN" sz="2000" dirty="0"/>
              <a:t>Identify the </a:t>
            </a:r>
            <a:r>
              <a:rPr lang="en-US" altLang="zh-CN" sz="2000" dirty="0" smtClean="0"/>
              <a:t>word sentiment</a:t>
            </a:r>
          </a:p>
          <a:p>
            <a:r>
              <a:rPr lang="en-US" altLang="zh-CN" sz="2000" dirty="0" smtClean="0"/>
              <a:t>Calculate geographically and categorically relates business</a:t>
            </a:r>
            <a:endParaRPr lang="en-US" altLang="zh-CN" sz="200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Programming in </a:t>
            </a:r>
            <a:r>
              <a:rPr lang="en-US" sz="4000" b="1" dirty="0" err="1" smtClean="0">
                <a:solidFill>
                  <a:srgbClr val="C00000"/>
                </a:solidFill>
              </a:rPr>
              <a:t>Scala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353961" y="334802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05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228600" y="500062"/>
            <a:ext cx="1120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Software To Be Used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2057400"/>
            <a:ext cx="2971800" cy="17118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0" y="1600200"/>
            <a:ext cx="2616200" cy="261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1828800"/>
            <a:ext cx="2514600" cy="2514600"/>
          </a:xfrm>
          <a:prstGeom prst="rect">
            <a:avLst/>
          </a:prstGeom>
        </p:spPr>
      </p:pic>
      <p:pic>
        <p:nvPicPr>
          <p:cNvPr id="3" name="图片 2" descr="12721996_1209145175764920_1684947317_n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495800"/>
            <a:ext cx="3733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C00000"/>
                </a:solidFill>
                <a:latin typeface="+mn-lt"/>
              </a:rPr>
              <a:t>QUESTIONS?</a:t>
            </a:r>
            <a:endParaRPr lang="en-US" sz="60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pic>
        <p:nvPicPr>
          <p:cNvPr id="1026" name="Picture 2" descr="Image result for YELP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1" y="3276604"/>
            <a:ext cx="2162175" cy="2114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7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5088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C00000"/>
                </a:solidFill>
              </a:rPr>
              <a:t>Team Information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9635"/>
            <a:ext cx="10515600" cy="3997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Course – </a:t>
            </a:r>
            <a:r>
              <a:rPr lang="en-US" altLang="zh-CN" dirty="0"/>
              <a:t>Big Data Systems Engineering Using </a:t>
            </a:r>
            <a:r>
              <a:rPr lang="en-US" altLang="zh-CN" dirty="0" err="1"/>
              <a:t>Scala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 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b="1" dirty="0" smtClean="0">
                <a:solidFill>
                  <a:srgbClr val="C00000"/>
                </a:solidFill>
              </a:rPr>
              <a:t>Professor – </a:t>
            </a:r>
            <a:r>
              <a:rPr lang="en-US" altLang="zh-CN" dirty="0" smtClean="0"/>
              <a:t>Robin </a:t>
            </a:r>
            <a:r>
              <a:rPr lang="en-US" altLang="zh-CN" dirty="0" err="1" smtClean="0"/>
              <a:t>Hilyard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C00000"/>
                </a:solidFill>
              </a:rPr>
              <a:t>Team </a:t>
            </a:r>
            <a:r>
              <a:rPr lang="en-US" altLang="zh-CN" b="1" dirty="0" smtClean="0">
                <a:solidFill>
                  <a:srgbClr val="C00000"/>
                </a:solidFill>
              </a:rPr>
              <a:t>7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Team Members:	</a:t>
            </a:r>
            <a:r>
              <a:rPr lang="en-US" altLang="zh-CN" dirty="0" err="1" smtClean="0">
                <a:solidFill>
                  <a:srgbClr val="000000"/>
                </a:solidFill>
              </a:rPr>
              <a:t>Prateek</a:t>
            </a:r>
            <a:r>
              <a:rPr lang="en-US" altLang="zh-CN" dirty="0" smtClean="0">
                <a:solidFill>
                  <a:srgbClr val="000000"/>
                </a:solidFill>
              </a:rPr>
              <a:t> Mane	</a:t>
            </a:r>
            <a:r>
              <a:rPr lang="en-US" altLang="zh-CN" dirty="0" err="1" smtClean="0">
                <a:solidFill>
                  <a:srgbClr val="000000"/>
                </a:solidFill>
              </a:rPr>
              <a:t>Zhenchi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>
                <a:solidFill>
                  <a:srgbClr val="000000"/>
                </a:solidFill>
              </a:rPr>
              <a:t>Yuan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Agenda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257800"/>
          </a:xfrm>
        </p:spPr>
        <p:txBody>
          <a:bodyPr>
            <a:normAutofit lnSpcReduction="10000"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Goals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DataSet</a:t>
            </a:r>
            <a:r>
              <a:rPr lang="en-US" dirty="0" smtClean="0"/>
              <a:t> Description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Milestones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Data Cleansing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Tasks Description</a:t>
            </a:r>
          </a:p>
          <a:p>
            <a:pPr marL="1257300" lvl="2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dirty="0"/>
              <a:t>User Reviews </a:t>
            </a:r>
          </a:p>
          <a:p>
            <a:pPr marL="1257300" lvl="2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dirty="0"/>
              <a:t>Finding Business Competitors</a:t>
            </a:r>
          </a:p>
          <a:p>
            <a:pPr marL="1257300" lvl="2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700" dirty="0"/>
              <a:t>Recommending </a:t>
            </a:r>
            <a:r>
              <a:rPr lang="en-US" altLang="zh-CN" sz="1700" dirty="0" smtClean="0"/>
              <a:t>Restaurants</a:t>
            </a:r>
            <a:endParaRPr lang="en-US" sz="1700" dirty="0" smtClean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/>
              <a:t>Programming in </a:t>
            </a:r>
            <a:r>
              <a:rPr lang="en-US" altLang="zh-CN" dirty="0" err="1" smtClean="0"/>
              <a:t>scala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Software To Be Used</a:t>
            </a:r>
          </a:p>
          <a:p>
            <a:pPr marL="800100" lvl="1" indent="-342900">
              <a:buFont typeface="+mj-lt"/>
              <a:buAutoNum type="arabicPeriod"/>
            </a:pPr>
            <a:endParaRPr lang="en-US" sz="1800" dirty="0" smtClean="0"/>
          </a:p>
          <a:p>
            <a:pPr marL="1257300" lvl="2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51816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9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C00000"/>
                </a:solidFill>
              </a:rPr>
              <a:t>Goals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981200"/>
            <a:ext cx="10515600" cy="4800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To understand sentiment of users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To help restaurants grow their business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Scalable </a:t>
            </a:r>
          </a:p>
          <a:p>
            <a:pPr>
              <a:lnSpc>
                <a:spcPct val="110000"/>
              </a:lnSpc>
            </a:pPr>
            <a:r>
              <a:rPr lang="en-US" altLang="zh-CN" dirty="0"/>
              <a:t>Provide Business Insight and Analytics to the business owner using data visualization techniques</a:t>
            </a:r>
          </a:p>
          <a:p>
            <a:endParaRPr kumimoji="1" lang="zh-CN" altLang="en-US" dirty="0"/>
          </a:p>
          <a:p>
            <a:pPr marL="457200" lvl="1" indent="0">
              <a:buNone/>
            </a:pPr>
            <a:endParaRPr lang="en-US" sz="1800" dirty="0" smtClean="0"/>
          </a:p>
          <a:p>
            <a:pPr marL="1257300" lvl="2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51816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4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solidFill>
                  <a:srgbClr val="C00000"/>
                </a:solidFill>
              </a:rPr>
              <a:t>DataSet</a:t>
            </a:r>
            <a:r>
              <a:rPr lang="en-US" sz="4000" b="1" dirty="0" smtClean="0">
                <a:solidFill>
                  <a:srgbClr val="C00000"/>
                </a:solidFill>
              </a:rPr>
              <a:t> Description</a:t>
            </a:r>
            <a:endParaRPr lang="en-US" sz="4000" b="1" dirty="0">
              <a:solidFill>
                <a:srgbClr val="C0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5257800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r>
              <a:rPr lang="en-US" altLang="zh-CN" sz="2800" dirty="0"/>
              <a:t>Data </a:t>
            </a:r>
            <a:r>
              <a:rPr lang="en-US" altLang="zh-CN" sz="2800" dirty="0" smtClean="0"/>
              <a:t>Source</a:t>
            </a:r>
            <a:r>
              <a:rPr lang="en-US" altLang="zh-CN" sz="3200" dirty="0" smtClean="0"/>
              <a:t>:</a:t>
            </a:r>
            <a:r>
              <a:rPr lang="en-US" altLang="zh-CN" sz="2800" dirty="0" smtClean="0"/>
              <a:t> </a:t>
            </a:r>
            <a:r>
              <a:rPr lang="en-US" altLang="zh-CN" sz="2800" dirty="0">
                <a:hlinkClick r:id="rId3"/>
              </a:rPr>
              <a:t>https://www.yelp.com/dataset_challenge</a:t>
            </a:r>
            <a:endParaRPr lang="en-US" sz="2800" dirty="0" smtClean="0"/>
          </a:p>
          <a:p>
            <a:pPr marL="457200" lvl="1" indent="0">
              <a:buNone/>
            </a:pPr>
            <a:r>
              <a:rPr lang="en-US" sz="2800" dirty="0" smtClean="0"/>
              <a:t>Data Format: JSON</a:t>
            </a:r>
            <a:endParaRPr lang="en-US" sz="3200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sz="2800" b="1" dirty="0" smtClean="0">
                <a:solidFill>
                  <a:srgbClr val="0000FF"/>
                </a:solidFill>
              </a:rPr>
              <a:t>Business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smtClean="0"/>
              <a:t>– list of businesses	</a:t>
            </a:r>
          </a:p>
          <a:p>
            <a:pPr lvl="2"/>
            <a:r>
              <a:rPr lang="en-US" sz="1800" b="1" dirty="0" smtClean="0">
                <a:solidFill>
                  <a:srgbClr val="000000"/>
                </a:solidFill>
              </a:rPr>
              <a:t>Basic Attributes </a:t>
            </a:r>
            <a:r>
              <a:rPr lang="en-US" sz="1800" dirty="0" smtClean="0">
                <a:solidFill>
                  <a:srgbClr val="000000"/>
                </a:solidFill>
              </a:rPr>
              <a:t>(</a:t>
            </a:r>
            <a:r>
              <a:rPr lang="en-US" sz="1800" dirty="0" err="1" smtClean="0">
                <a:solidFill>
                  <a:srgbClr val="000000"/>
                </a:solidFill>
              </a:rPr>
              <a:t>Business_id</a:t>
            </a:r>
            <a:r>
              <a:rPr lang="en-US" sz="1800" dirty="0" smtClean="0">
                <a:solidFill>
                  <a:srgbClr val="000000"/>
                </a:solidFill>
              </a:rPr>
              <a:t>, name, categories)</a:t>
            </a:r>
          </a:p>
          <a:p>
            <a:pPr lvl="2"/>
            <a:r>
              <a:rPr lang="en-US" sz="1800" b="1" dirty="0" smtClean="0">
                <a:solidFill>
                  <a:srgbClr val="000000"/>
                </a:solidFill>
              </a:rPr>
              <a:t>Address</a:t>
            </a:r>
            <a:r>
              <a:rPr lang="en-US" sz="1800" dirty="0" smtClean="0">
                <a:solidFill>
                  <a:srgbClr val="000000"/>
                </a:solidFill>
              </a:rPr>
              <a:t> (neighborhoods, </a:t>
            </a:r>
            <a:r>
              <a:rPr lang="en-US" sz="1800" dirty="0" err="1" smtClean="0">
                <a:solidFill>
                  <a:srgbClr val="000000"/>
                </a:solidFill>
              </a:rPr>
              <a:t>full_address</a:t>
            </a:r>
            <a:r>
              <a:rPr lang="en-US" sz="1800" dirty="0" smtClean="0">
                <a:solidFill>
                  <a:srgbClr val="000000"/>
                </a:solidFill>
              </a:rPr>
              <a:t>, city, state, latitude, longitude) </a:t>
            </a:r>
          </a:p>
          <a:p>
            <a:pPr lvl="2"/>
            <a:r>
              <a:rPr lang="en-US" sz="1800" b="1" dirty="0" smtClean="0">
                <a:solidFill>
                  <a:srgbClr val="000000"/>
                </a:solidFill>
              </a:rPr>
              <a:t>Reviews</a:t>
            </a:r>
            <a:r>
              <a:rPr lang="en-US" sz="1800" dirty="0" smtClean="0">
                <a:solidFill>
                  <a:srgbClr val="000000"/>
                </a:solidFill>
              </a:rPr>
              <a:t> (stars, </a:t>
            </a:r>
            <a:r>
              <a:rPr lang="en-US" sz="1800" dirty="0" err="1" smtClean="0">
                <a:solidFill>
                  <a:srgbClr val="000000"/>
                </a:solidFill>
              </a:rPr>
              <a:t>review_count</a:t>
            </a:r>
            <a:r>
              <a:rPr lang="en-US" sz="1800" dirty="0" smtClean="0">
                <a:solidFill>
                  <a:srgbClr val="000000"/>
                </a:solidFill>
              </a:rPr>
              <a:t>) </a:t>
            </a:r>
          </a:p>
          <a:p>
            <a:pPr lvl="2"/>
            <a:r>
              <a:rPr lang="en-US" sz="1800" b="1" dirty="0" smtClean="0">
                <a:solidFill>
                  <a:srgbClr val="000000"/>
                </a:solidFill>
              </a:rPr>
              <a:t>Time</a:t>
            </a:r>
            <a:r>
              <a:rPr lang="en-US" sz="1800" dirty="0" smtClean="0">
                <a:solidFill>
                  <a:srgbClr val="000000"/>
                </a:solidFill>
              </a:rPr>
              <a:t> (open: True/False, hours)</a:t>
            </a:r>
          </a:p>
          <a:p>
            <a:pPr marL="457200" lvl="1" indent="0">
              <a:buNone/>
            </a:pPr>
            <a:endParaRPr lang="en-US" sz="1800" dirty="0" smtClean="0">
              <a:solidFill>
                <a:srgbClr val="000000"/>
              </a:solidFill>
            </a:endParaRPr>
          </a:p>
          <a:p>
            <a:pPr lvl="1"/>
            <a:r>
              <a:rPr lang="en-US" sz="2800" b="1" dirty="0" smtClean="0">
                <a:solidFill>
                  <a:srgbClr val="0000FF"/>
                </a:solidFill>
              </a:rPr>
              <a:t>Review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– </a:t>
            </a:r>
            <a:r>
              <a:rPr lang="en-US" sz="2800" dirty="0" smtClean="0"/>
              <a:t>list of customers’ review</a:t>
            </a:r>
          </a:p>
          <a:p>
            <a:pPr marL="457200" lvl="1" indent="0">
              <a:buNone/>
            </a:pPr>
            <a:r>
              <a:rPr lang="en-US" sz="2800" dirty="0"/>
              <a:t>	</a:t>
            </a:r>
            <a:r>
              <a:rPr lang="en-US" sz="1800" dirty="0" err="1" smtClean="0">
                <a:solidFill>
                  <a:srgbClr val="000000"/>
                </a:solidFill>
              </a:rPr>
              <a:t>business_id</a:t>
            </a:r>
            <a:r>
              <a:rPr lang="en-US" sz="1800" dirty="0" smtClean="0">
                <a:solidFill>
                  <a:srgbClr val="000000"/>
                </a:solidFill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</a:rPr>
              <a:t>user_id</a:t>
            </a:r>
            <a:r>
              <a:rPr lang="en-US" sz="1800" dirty="0" smtClean="0">
                <a:solidFill>
                  <a:srgbClr val="000000"/>
                </a:solidFill>
              </a:rPr>
              <a:t>, stars, </a:t>
            </a:r>
            <a:r>
              <a:rPr lang="en-US" sz="1800" b="1" dirty="0" smtClean="0">
                <a:solidFill>
                  <a:srgbClr val="000000"/>
                </a:solidFill>
              </a:rPr>
              <a:t>text</a:t>
            </a:r>
            <a:r>
              <a:rPr lang="en-US" sz="1800" dirty="0" smtClean="0">
                <a:solidFill>
                  <a:srgbClr val="000000"/>
                </a:solidFill>
              </a:rPr>
              <a:t>, date, votes</a:t>
            </a:r>
            <a:endParaRPr lang="en-US" sz="2800" dirty="0"/>
          </a:p>
          <a:p>
            <a:pPr marL="457200" lvl="1" indent="0">
              <a:buNone/>
            </a:pPr>
            <a:endParaRPr lang="en-US" sz="2800" dirty="0" smtClean="0">
              <a:solidFill>
                <a:srgbClr val="0070C0"/>
              </a:solidFill>
            </a:endParaRPr>
          </a:p>
          <a:p>
            <a:pPr lvl="1"/>
            <a:r>
              <a:rPr lang="en-US" sz="2800" b="1" dirty="0" smtClean="0">
                <a:solidFill>
                  <a:srgbClr val="0000FF"/>
                </a:solidFill>
              </a:rPr>
              <a:t>User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smtClean="0"/>
              <a:t>– list of users</a:t>
            </a:r>
            <a:endParaRPr lang="en-US" dirty="0"/>
          </a:p>
          <a:p>
            <a:pPr marL="914400" lvl="2" indent="0">
              <a:buNone/>
            </a:pPr>
            <a:r>
              <a:rPr lang="en-US" sz="1800" dirty="0" err="1" smtClean="0"/>
              <a:t>User_id</a:t>
            </a:r>
            <a:r>
              <a:rPr lang="en-US" sz="1800" dirty="0" smtClean="0"/>
              <a:t>, name, </a:t>
            </a:r>
            <a:r>
              <a:rPr lang="en-US" sz="1800" dirty="0" err="1" smtClean="0"/>
              <a:t>review_count</a:t>
            </a:r>
            <a:r>
              <a:rPr lang="en-US" sz="1800" dirty="0" smtClean="0"/>
              <a:t>, </a:t>
            </a:r>
            <a:r>
              <a:rPr lang="en-US" sz="1800" dirty="0" err="1" smtClean="0"/>
              <a:t>average_stars</a:t>
            </a:r>
            <a:r>
              <a:rPr lang="en-US" sz="1800" dirty="0" smtClean="0"/>
              <a:t>, votes, friends, elite, </a:t>
            </a:r>
            <a:r>
              <a:rPr lang="en-US" sz="1800" dirty="0" err="1" smtClean="0"/>
              <a:t>yelping_since</a:t>
            </a:r>
            <a:r>
              <a:rPr lang="en-US" sz="1800" dirty="0" smtClean="0"/>
              <a:t>, compliments, fans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1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228600" y="762000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Milestones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First Week </a:t>
            </a:r>
            <a:r>
              <a:rPr lang="en-US" sz="2600" i="1" dirty="0" smtClean="0">
                <a:solidFill>
                  <a:schemeClr val="accent2">
                    <a:lumMod val="75000"/>
                  </a:schemeClr>
                </a:solidFill>
              </a:rPr>
              <a:t>&lt;by Mar 25</a:t>
            </a:r>
            <a:r>
              <a:rPr lang="en-US" sz="2600" i="1" baseline="30000" dirty="0" smtClean="0">
                <a:solidFill>
                  <a:schemeClr val="accent2">
                    <a:lumMod val="75000"/>
                  </a:schemeClr>
                </a:solidFill>
              </a:rPr>
              <a:t>th</a:t>
            </a:r>
            <a:r>
              <a:rPr lang="en-US" sz="2600" i="1" dirty="0" smtClean="0">
                <a:solidFill>
                  <a:schemeClr val="accent2">
                    <a:lumMod val="75000"/>
                  </a:schemeClr>
                </a:solidFill>
              </a:rPr>
              <a:t>,2016&gt; Team Task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300" dirty="0" smtClean="0"/>
              <a:t>1. Creation of project repository</a:t>
            </a:r>
          </a:p>
          <a:p>
            <a:pPr marL="0" indent="0">
              <a:buNone/>
            </a:pPr>
            <a:r>
              <a:rPr lang="en-US" sz="2300" dirty="0"/>
              <a:t>	</a:t>
            </a:r>
            <a:r>
              <a:rPr lang="en-US" sz="2300" dirty="0" smtClean="0"/>
              <a:t>2</a:t>
            </a:r>
            <a:r>
              <a:rPr lang="en-US" sz="2300" dirty="0"/>
              <a:t>. Software environment configuration</a:t>
            </a:r>
          </a:p>
          <a:p>
            <a:pPr marL="0" indent="0">
              <a:buNone/>
            </a:pPr>
            <a:r>
              <a:rPr lang="en-US" sz="2300" dirty="0" smtClean="0"/>
              <a:t>	3</a:t>
            </a:r>
            <a:r>
              <a:rPr lang="en-US" sz="2300" dirty="0"/>
              <a:t>. Requirement analysis and system structure design</a:t>
            </a:r>
            <a:endParaRPr lang="en-US" sz="2300" dirty="0" smtClean="0"/>
          </a:p>
          <a:p>
            <a:r>
              <a:rPr lang="en-US" b="1" dirty="0" smtClean="0"/>
              <a:t>Second Week </a:t>
            </a:r>
            <a:r>
              <a:rPr lang="en-US" sz="2600" i="1" dirty="0">
                <a:solidFill>
                  <a:srgbClr val="C55A11"/>
                </a:solidFill>
              </a:rPr>
              <a:t>&lt;</a:t>
            </a:r>
            <a:r>
              <a:rPr lang="en-US" sz="2600" i="1" dirty="0" smtClean="0">
                <a:solidFill>
                  <a:srgbClr val="C55A11"/>
                </a:solidFill>
              </a:rPr>
              <a:t>by Apr 1</a:t>
            </a:r>
            <a:r>
              <a:rPr lang="en-US" sz="2600" i="1" baseline="30000" dirty="0" smtClean="0">
                <a:solidFill>
                  <a:srgbClr val="C55A11"/>
                </a:solidFill>
              </a:rPr>
              <a:t>st</a:t>
            </a:r>
            <a:r>
              <a:rPr lang="en-US" sz="2600" i="1" dirty="0" smtClean="0">
                <a:solidFill>
                  <a:srgbClr val="C55A11"/>
                </a:solidFill>
              </a:rPr>
              <a:t>, 2016&gt;   </a:t>
            </a:r>
            <a:r>
              <a:rPr lang="en-US" altLang="zh-CN" sz="2600" i="1" dirty="0" smtClean="0">
                <a:solidFill>
                  <a:srgbClr val="C55A11"/>
                </a:solidFill>
              </a:rPr>
              <a:t>Assigned</a:t>
            </a:r>
            <a:r>
              <a:rPr lang="en-US" altLang="zh-CN" sz="2600" i="1" dirty="0">
                <a:solidFill>
                  <a:srgbClr val="C55A11"/>
                </a:solidFill>
              </a:rPr>
              <a:t> </a:t>
            </a:r>
            <a:r>
              <a:rPr lang="en-US" altLang="zh-CN" sz="2600" i="1" dirty="0" smtClean="0">
                <a:solidFill>
                  <a:srgbClr val="C55A11"/>
                </a:solidFill>
              </a:rPr>
              <a:t>to </a:t>
            </a:r>
            <a:r>
              <a:rPr lang="en-US" altLang="zh-CN" sz="2600" i="1" dirty="0" err="1" smtClean="0">
                <a:solidFill>
                  <a:srgbClr val="C55A11"/>
                </a:solidFill>
              </a:rPr>
              <a:t>Prateek</a:t>
            </a:r>
            <a:endParaRPr lang="en-US" sz="2600" i="1" dirty="0" smtClean="0">
              <a:solidFill>
                <a:srgbClr val="C55A11"/>
              </a:solidFill>
            </a:endParaRP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 smtClean="0"/>
              <a:t>	1. Parse </a:t>
            </a:r>
            <a:r>
              <a:rPr lang="en-US" dirty="0"/>
              <a:t>JSON </a:t>
            </a:r>
            <a:r>
              <a:rPr lang="en-US" dirty="0" smtClean="0"/>
              <a:t>data and </a:t>
            </a:r>
            <a:r>
              <a:rPr lang="en-US" altLang="zh-CN" dirty="0"/>
              <a:t>Data </a:t>
            </a:r>
            <a:r>
              <a:rPr lang="en-US" altLang="zh-CN" dirty="0" smtClean="0"/>
              <a:t>Cleaning</a:t>
            </a:r>
            <a:endParaRPr lang="en-US" dirty="0"/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 smtClean="0"/>
              <a:t>	2. </a:t>
            </a:r>
            <a:r>
              <a:rPr lang="en-US" dirty="0"/>
              <a:t>Map bigrams with business IDs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 smtClean="0"/>
              <a:t>	3. </a:t>
            </a:r>
            <a:r>
              <a:rPr lang="en-US" dirty="0"/>
              <a:t>Finish sentiment analysis on bigrams.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 smtClean="0"/>
              <a:t>	4. </a:t>
            </a:r>
            <a:r>
              <a:rPr lang="en-US" dirty="0"/>
              <a:t>Unit test cases</a:t>
            </a:r>
            <a:endParaRPr lang="en-US" dirty="0" smtClean="0"/>
          </a:p>
          <a:p>
            <a:r>
              <a:rPr lang="en-US" b="1" dirty="0" smtClean="0"/>
              <a:t>Third Week </a:t>
            </a:r>
            <a:r>
              <a:rPr lang="en-US" sz="2600" i="1" dirty="0" smtClean="0">
                <a:solidFill>
                  <a:srgbClr val="C55A11"/>
                </a:solidFill>
              </a:rPr>
              <a:t>&lt;by Apr 8</a:t>
            </a:r>
            <a:r>
              <a:rPr lang="en-US" sz="2600" i="1" baseline="30000" dirty="0" smtClean="0">
                <a:solidFill>
                  <a:srgbClr val="C55A11"/>
                </a:solidFill>
              </a:rPr>
              <a:t>th</a:t>
            </a:r>
            <a:r>
              <a:rPr lang="en-US" sz="2600" i="1" dirty="0" smtClean="0">
                <a:solidFill>
                  <a:srgbClr val="C55A11"/>
                </a:solidFill>
              </a:rPr>
              <a:t>, 2016&gt; </a:t>
            </a:r>
            <a:r>
              <a:rPr lang="en-US" altLang="zh-CN" sz="2600" i="1" dirty="0" smtClean="0">
                <a:solidFill>
                  <a:srgbClr val="C55A11"/>
                </a:solidFill>
              </a:rPr>
              <a:t>Assigned to Hank</a:t>
            </a:r>
            <a:endParaRPr lang="en-US" sz="2600" i="1" dirty="0" smtClean="0">
              <a:solidFill>
                <a:srgbClr val="C55A11"/>
              </a:solidFill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z="2500" dirty="0" smtClean="0"/>
              <a:t>  	1</a:t>
            </a:r>
            <a:r>
              <a:rPr lang="en-US" sz="2500" dirty="0"/>
              <a:t>. Business competitors </a:t>
            </a:r>
            <a:r>
              <a:rPr lang="en-US" sz="2500" dirty="0" smtClean="0"/>
              <a:t>analysis and Unit test cases</a:t>
            </a:r>
          </a:p>
          <a:p>
            <a:pPr marL="0" indent="0">
              <a:buNone/>
            </a:pPr>
            <a:r>
              <a:rPr lang="en-US" sz="2500" dirty="0"/>
              <a:t>	</a:t>
            </a:r>
            <a:r>
              <a:rPr lang="en-US" sz="2500" dirty="0" smtClean="0"/>
              <a:t>2. Recommendation system (if time permits)</a:t>
            </a:r>
          </a:p>
          <a:p>
            <a:r>
              <a:rPr lang="en-US" b="1" dirty="0" smtClean="0"/>
              <a:t>Fourth Week </a:t>
            </a:r>
            <a:r>
              <a:rPr lang="en-US" sz="2600" i="1" dirty="0" smtClean="0">
                <a:solidFill>
                  <a:srgbClr val="C55A11"/>
                </a:solidFill>
              </a:rPr>
              <a:t>&lt;by Apr 15</a:t>
            </a:r>
            <a:r>
              <a:rPr lang="en-US" sz="2600" i="1" baseline="30000" dirty="0" smtClean="0">
                <a:solidFill>
                  <a:srgbClr val="C55A11"/>
                </a:solidFill>
              </a:rPr>
              <a:t>th</a:t>
            </a:r>
            <a:r>
              <a:rPr lang="en-US" sz="2600" i="1" dirty="0" smtClean="0">
                <a:solidFill>
                  <a:srgbClr val="C55A11"/>
                </a:solidFill>
              </a:rPr>
              <a:t>, 2016&gt; </a:t>
            </a:r>
            <a:r>
              <a:rPr lang="en-US" altLang="zh-CN" sz="2600" i="1" dirty="0">
                <a:solidFill>
                  <a:schemeClr val="accent2">
                    <a:lumMod val="75000"/>
                  </a:schemeClr>
                </a:solidFill>
              </a:rPr>
              <a:t>Team Task</a:t>
            </a:r>
          </a:p>
          <a:p>
            <a:pPr marL="0" indent="0">
              <a:buNone/>
            </a:pPr>
            <a:r>
              <a:rPr lang="en-US" dirty="0" smtClean="0"/>
              <a:t>       	</a:t>
            </a:r>
            <a:r>
              <a:rPr lang="en-US" sz="2600" dirty="0" smtClean="0"/>
              <a:t>1</a:t>
            </a:r>
            <a:r>
              <a:rPr lang="en-US" sz="2600" dirty="0"/>
              <a:t>. Data </a:t>
            </a:r>
            <a:r>
              <a:rPr lang="en-US" sz="2600" dirty="0" smtClean="0"/>
              <a:t>Visualization and application deployment </a:t>
            </a:r>
            <a:r>
              <a:rPr lang="en-US" sz="2600" dirty="0"/>
              <a:t>on AWS</a:t>
            </a:r>
            <a:endParaRPr lang="en-US" sz="260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8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76955">
            <a:off x="8174266" y="1874361"/>
            <a:ext cx="2992891" cy="421155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en-US" dirty="0" smtClean="0">
                <a:solidFill>
                  <a:srgbClr val="0070C0"/>
                </a:solidFill>
              </a:rPr>
              <a:t>Initial dataset: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61,184 business records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436 business categories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Illegal Characters</a:t>
            </a:r>
          </a:p>
          <a:p>
            <a:pPr>
              <a:lnSpc>
                <a:spcPct val="140000"/>
              </a:lnSpc>
            </a:pPr>
            <a:r>
              <a:rPr lang="en-US" dirty="0" smtClean="0">
                <a:solidFill>
                  <a:srgbClr val="0070C0"/>
                </a:solidFill>
              </a:rPr>
              <a:t>Interested: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Only in restaurant, food chain</a:t>
            </a:r>
            <a:r>
              <a:rPr lang="en-US" dirty="0"/>
              <a:t> </a:t>
            </a:r>
            <a:r>
              <a:rPr lang="en-US" dirty="0" smtClean="0"/>
              <a:t>and eateries</a:t>
            </a:r>
          </a:p>
          <a:p>
            <a:pPr lvl="2">
              <a:lnSpc>
                <a:spcPct val="140000"/>
              </a:lnSpc>
            </a:pPr>
            <a:r>
              <a:rPr lang="en-US" dirty="0" smtClean="0"/>
              <a:t>Approx. 20,000 business records</a:t>
            </a:r>
          </a:p>
          <a:p>
            <a:pPr lvl="2">
              <a:lnSpc>
                <a:spcPct val="140000"/>
              </a:lnSpc>
            </a:pPr>
            <a:r>
              <a:rPr lang="en-US" dirty="0" smtClean="0"/>
              <a:t>Approx. 100 business categories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Reviews – 0.2 </a:t>
            </a:r>
            <a:r>
              <a:rPr lang="en-US" dirty="0" smtClean="0"/>
              <a:t>M</a:t>
            </a:r>
          </a:p>
          <a:p>
            <a:pPr lvl="2">
              <a:lnSpc>
                <a:spcPct val="140000"/>
              </a:lnSpc>
            </a:pPr>
            <a:r>
              <a:rPr lang="en-US" dirty="0" smtClean="0"/>
              <a:t>Users – 0.1 M</a:t>
            </a:r>
            <a:endParaRPr lang="en-US" dirty="0"/>
          </a:p>
          <a:p>
            <a:pPr lvl="2">
              <a:lnSpc>
                <a:spcPct val="140000"/>
              </a:lnSpc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228600" y="914400"/>
            <a:ext cx="10515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C00000"/>
                </a:solidFill>
              </a:rPr>
              <a:t>Data </a:t>
            </a:r>
            <a:r>
              <a:rPr lang="en-US" sz="4000" b="1" dirty="0" smtClean="0">
                <a:solidFill>
                  <a:srgbClr val="C00000"/>
                </a:solidFill>
              </a:rPr>
              <a:t>Cleansing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User Reviews </a:t>
            </a:r>
            <a:r>
              <a:rPr lang="en-US" dirty="0"/>
              <a:t>-</a:t>
            </a:r>
            <a:r>
              <a:rPr lang="en-US" dirty="0" smtClean="0"/>
              <a:t> to conclude all users’ review about one certain restaurant using visual ways.</a:t>
            </a:r>
            <a:endParaRPr lang="en-US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Finding Business </a:t>
            </a:r>
            <a:r>
              <a:rPr lang="en-US" b="1" dirty="0" smtClean="0"/>
              <a:t>Competitors </a:t>
            </a:r>
            <a:r>
              <a:rPr lang="en-US" dirty="0"/>
              <a:t>-</a:t>
            </a:r>
            <a:r>
              <a:rPr lang="en-US" dirty="0" smtClean="0"/>
              <a:t> to find out competitors in </a:t>
            </a:r>
            <a:r>
              <a:rPr lang="en-US" dirty="0" err="1"/>
              <a:t>N</a:t>
            </a:r>
            <a:r>
              <a:rPr lang="en-US" dirty="0" err="1" smtClean="0"/>
              <a:t>eighbourhood</a:t>
            </a:r>
            <a:endParaRPr lang="en-US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 smtClean="0"/>
              <a:t>Recommending </a:t>
            </a:r>
            <a:r>
              <a:rPr lang="en-US" b="1" dirty="0"/>
              <a:t>Restaurants to </a:t>
            </a:r>
            <a:r>
              <a:rPr lang="en-US" b="1" dirty="0" smtClean="0"/>
              <a:t>Users</a:t>
            </a:r>
            <a:r>
              <a:rPr lang="en-US" dirty="0" smtClean="0"/>
              <a:t> - to Predict restaurants a certain user may like</a:t>
            </a:r>
            <a:endParaRPr lang="en-US" b="1" dirty="0"/>
          </a:p>
          <a:p>
            <a:endParaRPr lang="en-US" dirty="0" smtClean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rgbClr val="C00000"/>
                </a:solidFill>
              </a:rPr>
              <a:t>Tasks Description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Sentiment Analysis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Total count of positive and negative reviews.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Top or bottom 10 positive and negative words</a:t>
            </a:r>
          </a:p>
          <a:p>
            <a:pPr marL="0" indent="0">
              <a:buNone/>
            </a:pPr>
            <a:r>
              <a:rPr lang="en-US" dirty="0" smtClean="0"/>
              <a:t>	Methods: </a:t>
            </a:r>
          </a:p>
          <a:p>
            <a:pPr lvl="3"/>
            <a:r>
              <a:rPr lang="en-US" sz="1900" dirty="0"/>
              <a:t>S</a:t>
            </a:r>
            <a:r>
              <a:rPr lang="en-US" sz="1900" dirty="0" smtClean="0"/>
              <a:t>tanford NLP </a:t>
            </a:r>
          </a:p>
          <a:p>
            <a:pPr lvl="3"/>
            <a:r>
              <a:rPr lang="en-US" sz="1900" dirty="0" smtClean="0"/>
              <a:t>Creating word arrays</a:t>
            </a:r>
          </a:p>
          <a:p>
            <a:pPr marL="1371600" lvl="3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Unigrams and </a:t>
            </a:r>
            <a:r>
              <a:rPr lang="en-US" b="1" dirty="0" smtClean="0"/>
              <a:t>Bigrams</a:t>
            </a:r>
          </a:p>
          <a:p>
            <a:pPr marL="0" indent="0">
              <a:buNone/>
            </a:pPr>
            <a:r>
              <a:rPr lang="en-US" dirty="0"/>
              <a:t>	C</a:t>
            </a:r>
            <a:r>
              <a:rPr lang="en-US" dirty="0" smtClean="0"/>
              <a:t>reate word clouds of positive and negative reviews.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Methods:-</a:t>
            </a:r>
          </a:p>
          <a:p>
            <a:pPr lvl="3"/>
            <a:r>
              <a:rPr lang="en-US" sz="1900" dirty="0" smtClean="0"/>
              <a:t>Epic Toolkit</a:t>
            </a:r>
          </a:p>
          <a:p>
            <a:pPr lvl="3"/>
            <a:r>
              <a:rPr lang="en-US" sz="1900" dirty="0" smtClean="0"/>
              <a:t>Map Reduce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28600" y="579437"/>
            <a:ext cx="11963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C00000"/>
                </a:solidFill>
              </a:rPr>
              <a:t>First Task </a:t>
            </a:r>
            <a:r>
              <a:rPr lang="en-US" sz="4800" b="1" dirty="0" smtClean="0">
                <a:solidFill>
                  <a:srgbClr val="C00000"/>
                </a:solidFill>
              </a:rPr>
              <a:t>- User </a:t>
            </a:r>
            <a:r>
              <a:rPr lang="en-US" sz="4800" b="1" dirty="0">
                <a:solidFill>
                  <a:srgbClr val="C00000"/>
                </a:solidFill>
              </a:rPr>
              <a:t>Reviews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963" y="0"/>
            <a:ext cx="123539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3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FD4FE16-3090-44A2-8363-C1FD2CAAFA18}" vid="{13A68687-34C5-49C2-9A09-1ADAC70C67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1371</TotalTime>
  <Words>679</Words>
  <Application>Microsoft Macintosh PowerPoint</Application>
  <PresentationFormat>Widescreen</PresentationFormat>
  <Paragraphs>149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Calibri Light</vt:lpstr>
      <vt:lpstr>Courier New</vt:lpstr>
      <vt:lpstr>Wingdings</vt:lpstr>
      <vt:lpstr>宋体</vt:lpstr>
      <vt:lpstr>Arial</vt:lpstr>
      <vt:lpstr>MW_Public_widescreen</vt:lpstr>
      <vt:lpstr>Office Theme</vt:lpstr>
      <vt:lpstr>           Yelp Data Analysis</vt:lpstr>
      <vt:lpstr>Team Information</vt:lpstr>
      <vt:lpstr>Agenda</vt:lpstr>
      <vt:lpstr>Goals</vt:lpstr>
      <vt:lpstr>DataSet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>MathWorks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Liz Stapleton</dc:creator>
  <cp:keywords>Version 15.2</cp:keywords>
  <cp:lastModifiedBy>Microsoft Office User</cp:lastModifiedBy>
  <cp:revision>136</cp:revision>
  <dcterms:created xsi:type="dcterms:W3CDTF">2015-12-05T17:17:43Z</dcterms:created>
  <dcterms:modified xsi:type="dcterms:W3CDTF">2016-03-21T15:55:21Z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